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3"/>
  </p:notesMasterIdLst>
  <p:handoutMasterIdLst>
    <p:handoutMasterId r:id="rId14"/>
  </p:handoutMasterIdLst>
  <p:sldIdLst>
    <p:sldId id="270" r:id="rId6"/>
    <p:sldId id="271" r:id="rId7"/>
    <p:sldId id="258" r:id="rId8"/>
    <p:sldId id="259" r:id="rId9"/>
    <p:sldId id="260" r:id="rId10"/>
    <p:sldId id="261" r:id="rId11"/>
    <p:sldId id="257" r:id="rId1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116" d="100"/>
          <a:sy n="116" d="100"/>
        </p:scale>
        <p:origin x="208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5/31/19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5/31/19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52821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52400" y="1524000"/>
            <a:ext cx="8763000" cy="1371600"/>
          </a:xfrm>
        </p:spPr>
        <p:txBody>
          <a:bodyPr/>
          <a:lstStyle/>
          <a:p>
            <a:r>
              <a:rPr lang="en-US" sz="2800" b="1" dirty="0">
                <a:latin typeface="+mn-lt"/>
              </a:rPr>
              <a:t>Ghana - </a:t>
            </a:r>
            <a:r>
              <a:rPr lang="en-US" sz="2800" b="1">
                <a:latin typeface="+mn-lt"/>
              </a:rPr>
              <a:t>activity 4.1.2</a:t>
            </a:r>
            <a:endParaRPr lang="en-US" sz="2800" dirty="0">
              <a:latin typeface="+mn-lt"/>
            </a:endParaRPr>
          </a:p>
          <a:p>
            <a:r>
              <a:rPr lang="en-US" sz="2000" dirty="0">
                <a:latin typeface="+mn-lt"/>
              </a:rPr>
              <a:t>Map and assess relevant stakeholders to establish dialogue for the exploration of mutual synergies for scaling delivery of validated technologies</a:t>
            </a:r>
          </a:p>
        </p:txBody>
      </p:sp>
      <p:sp>
        <p:nvSpPr>
          <p:cNvPr id="7" name="Text Placeholder 2">
            <a:extLst>
              <a:ext uri="{FF2B5EF4-FFF2-40B4-BE49-F238E27FC236}">
                <a16:creationId xmlns:a16="http://schemas.microsoft.com/office/drawing/2014/main" id="{DE24D3B8-B14A-A240-BE03-490054672E42}"/>
              </a:ext>
            </a:extLst>
          </p:cNvPr>
          <p:cNvSpPr>
            <a:spLocks noGrp="1"/>
          </p:cNvSpPr>
          <p:nvPr>
            <p:ph type="body" sz="quarter" idx="12"/>
          </p:nvPr>
        </p:nvSpPr>
        <p:spPr>
          <a:xfrm>
            <a:off x="609600" y="3200400"/>
            <a:ext cx="7772400" cy="762001"/>
          </a:xfrm>
        </p:spPr>
        <p:txBody>
          <a:bodyPr/>
          <a:lstStyle/>
          <a:p>
            <a:r>
              <a:rPr lang="en-US" sz="2000" dirty="0">
                <a:latin typeface="+mn-lt"/>
                <a:cs typeface="Arial" panose="020B0604020202020204" pitchFamily="34" charset="0"/>
              </a:rPr>
              <a:t>Charity Osei-Amponsah, Abdulai Adams, </a:t>
            </a:r>
          </a:p>
          <a:p>
            <a:r>
              <a:rPr lang="en-US" sz="2000" dirty="0">
                <a:latin typeface="+mn-lt"/>
                <a:cs typeface="Arial" panose="020B0604020202020204" pitchFamily="34" charset="0"/>
              </a:rPr>
              <a:t>Nana </a:t>
            </a:r>
            <a:r>
              <a:rPr lang="en-US" sz="2000" dirty="0" err="1">
                <a:latin typeface="+mn-lt"/>
                <a:cs typeface="Arial" panose="020B0604020202020204" pitchFamily="34" charset="0"/>
              </a:rPr>
              <a:t>Yamoah</a:t>
            </a:r>
            <a:r>
              <a:rPr lang="en-US" sz="2000" dirty="0">
                <a:latin typeface="+mn-lt"/>
                <a:cs typeface="Arial" panose="020B0604020202020204" pitchFamily="34" charset="0"/>
              </a:rPr>
              <a:t>, Maame </a:t>
            </a:r>
            <a:r>
              <a:rPr lang="en-US" sz="2000" dirty="0" err="1">
                <a:latin typeface="+mn-lt"/>
                <a:cs typeface="Arial" panose="020B0604020202020204" pitchFamily="34" charset="0"/>
              </a:rPr>
              <a:t>Dokua</a:t>
            </a:r>
            <a:endParaRPr lang="en-US" sz="2000" dirty="0">
              <a:latin typeface="+mn-lt"/>
              <a:cs typeface="Arial" panose="020B0604020202020204" pitchFamily="34" charset="0"/>
            </a:endParaRPr>
          </a:p>
          <a:p>
            <a:r>
              <a:rPr lang="en-US" sz="2000" dirty="0">
                <a:latin typeface="+mn-lt"/>
                <a:cs typeface="Arial" panose="020B0604020202020204" pitchFamily="34" charset="0"/>
              </a:rPr>
              <a:t>CSIR-STEPRI</a:t>
            </a:r>
            <a:endParaRPr lang="en-US" sz="2000" dirty="0">
              <a:latin typeface="+mn-lt"/>
            </a:endParaRPr>
          </a:p>
          <a:p>
            <a:endParaRPr lang="en-US" sz="2000" dirty="0">
              <a:latin typeface="+mn-lt"/>
            </a:endParaRPr>
          </a:p>
        </p:txBody>
      </p:sp>
    </p:spTree>
    <p:extLst>
      <p:ext uri="{BB962C8B-B14F-4D97-AF65-F5344CB8AC3E}">
        <p14:creationId xmlns:p14="http://schemas.microsoft.com/office/powerpoint/2010/main" val="3295918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B70588A1-D6D9-404B-BAB3-C9AAD2A4EF73}"/>
              </a:ext>
            </a:extLst>
          </p:cNvPr>
          <p:cNvSpPr txBox="1">
            <a:spLocks/>
          </p:cNvSpPr>
          <p:nvPr/>
        </p:nvSpPr>
        <p:spPr>
          <a:xfrm>
            <a:off x="13952" y="2590800"/>
            <a:ext cx="9116096" cy="16764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buNone/>
            </a:pPr>
            <a:r>
              <a:rPr lang="en-GB" sz="2400" dirty="0">
                <a:solidFill>
                  <a:schemeClr val="dk1"/>
                </a:solidFill>
                <a:cs typeface="Arial" panose="020B0604020202020204" pitchFamily="34" charset="0"/>
              </a:rPr>
              <a:t>Identify and assess delivery pathways of sustainable intensification practices/technologies to leverage and engage with existent initiatives including Government extension systems</a:t>
            </a:r>
            <a:endParaRPr lang="en-US" sz="2400" dirty="0">
              <a:cs typeface="Arial" panose="020B0604020202020204" pitchFamily="34" charset="0"/>
            </a:endParaRPr>
          </a:p>
          <a:p>
            <a:pPr marL="114300" indent="0" algn="ctr">
              <a:buNone/>
            </a:pPr>
            <a:r>
              <a:rPr lang="en-GB" sz="2400" dirty="0">
                <a:cs typeface="Arial" panose="020B0604020202020204" pitchFamily="34" charset="0"/>
              </a:rPr>
              <a:t> </a:t>
            </a:r>
            <a:endParaRPr lang="en-US" sz="2400" dirty="0">
              <a:cs typeface="Arial" panose="020B0604020202020204" pitchFamily="34" charset="0"/>
            </a:endParaRPr>
          </a:p>
        </p:txBody>
      </p:sp>
    </p:spTree>
    <p:extLst>
      <p:ext uri="{BB962C8B-B14F-4D97-AF65-F5344CB8AC3E}">
        <p14:creationId xmlns:p14="http://schemas.microsoft.com/office/powerpoint/2010/main" val="813320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686349466"/>
              </p:ext>
            </p:extLst>
          </p:nvPr>
        </p:nvGraphicFramePr>
        <p:xfrm>
          <a:off x="-1" y="685800"/>
          <a:ext cx="9144001" cy="6566806"/>
        </p:xfrm>
        <a:graphic>
          <a:graphicData uri="http://schemas.openxmlformats.org/drawingml/2006/table">
            <a:tbl>
              <a:tblPr firstRow="1" bandRow="1">
                <a:tableStyleId>{5C22544A-7EE6-4342-B048-85BDC9FD1C3A}</a:tableStyleId>
              </a:tblPr>
              <a:tblGrid>
                <a:gridCol w="2512061">
                  <a:extLst>
                    <a:ext uri="{9D8B030D-6E8A-4147-A177-3AD203B41FA5}">
                      <a16:colId xmlns:a16="http://schemas.microsoft.com/office/drawing/2014/main" val="646009280"/>
                    </a:ext>
                  </a:extLst>
                </a:gridCol>
                <a:gridCol w="116840">
                  <a:extLst>
                    <a:ext uri="{9D8B030D-6E8A-4147-A177-3AD203B41FA5}">
                      <a16:colId xmlns:a16="http://schemas.microsoft.com/office/drawing/2014/main" val="1650091306"/>
                    </a:ext>
                  </a:extLst>
                </a:gridCol>
                <a:gridCol w="3257549">
                  <a:extLst>
                    <a:ext uri="{9D8B030D-6E8A-4147-A177-3AD203B41FA5}">
                      <a16:colId xmlns:a16="http://schemas.microsoft.com/office/drawing/2014/main" val="100015059"/>
                    </a:ext>
                  </a:extLst>
                </a:gridCol>
                <a:gridCol w="209551">
                  <a:extLst>
                    <a:ext uri="{9D8B030D-6E8A-4147-A177-3AD203B41FA5}">
                      <a16:colId xmlns:a16="http://schemas.microsoft.com/office/drawing/2014/main" val="456250825"/>
                    </a:ext>
                  </a:extLst>
                </a:gridCol>
                <a:gridCol w="3048000">
                  <a:extLst>
                    <a:ext uri="{9D8B030D-6E8A-4147-A177-3AD203B41FA5}">
                      <a16:colId xmlns:a16="http://schemas.microsoft.com/office/drawing/2014/main" val="1587143714"/>
                    </a:ext>
                  </a:extLst>
                </a:gridCol>
              </a:tblGrid>
              <a:tr h="346399">
                <a:tc gridSpan="2">
                  <a:txBody>
                    <a:bodyPr/>
                    <a:lstStyle/>
                    <a:p>
                      <a:r>
                        <a:rPr lang="en-US" sz="1400" dirty="0">
                          <a:latin typeface="Arial" panose="020B0604020202020204" pitchFamily="34" charset="0"/>
                          <a:cs typeface="Arial" panose="020B0604020202020204" pitchFamily="34" charset="0"/>
                        </a:rPr>
                        <a:t>Outcome no._ 4</a:t>
                      </a:r>
                    </a:p>
                  </a:txBody>
                  <a:tcPr/>
                </a:tc>
                <a:tc hMerge="1">
                  <a:txBody>
                    <a:bodyPr/>
                    <a:lstStyle/>
                    <a:p>
                      <a:endParaRPr lang="en-US" dirty="0"/>
                    </a:p>
                  </a:txBody>
                  <a:tcPr/>
                </a:tc>
                <a:tc>
                  <a:txBody>
                    <a:bodyPr/>
                    <a:lstStyle/>
                    <a:p>
                      <a:r>
                        <a:rPr lang="en-US" sz="1400" dirty="0">
                          <a:latin typeface="Arial" panose="020B0604020202020204" pitchFamily="34" charset="0"/>
                          <a:cs typeface="Arial" panose="020B0604020202020204" pitchFamily="34" charset="0"/>
                        </a:rPr>
                        <a:t>Output no._ 2</a:t>
                      </a:r>
                    </a:p>
                  </a:txBody>
                  <a:tcPr/>
                </a:tc>
                <a:tc gridSpan="2">
                  <a:txBody>
                    <a:bodyPr/>
                    <a:lstStyle/>
                    <a:p>
                      <a:r>
                        <a:rPr lang="en-US" sz="1400" dirty="0">
                          <a:latin typeface="Arial" panose="020B0604020202020204" pitchFamily="34" charset="0"/>
                          <a:cs typeface="Arial" panose="020B0604020202020204" pitchFamily="34" charset="0"/>
                        </a:rPr>
                        <a:t>Activity no._ 1</a:t>
                      </a:r>
                    </a:p>
                  </a:txBody>
                  <a:tcPr/>
                </a:tc>
                <a:tc hMerge="1">
                  <a:txBody>
                    <a:bodyPr/>
                    <a:lstStyle/>
                    <a:p>
                      <a:endParaRPr lang="en-US" dirty="0"/>
                    </a:p>
                  </a:txBody>
                  <a:tcPr/>
                </a:tc>
                <a:extLst>
                  <a:ext uri="{0D108BD9-81ED-4DB2-BD59-A6C34878D82A}">
                    <a16:rowId xmlns:a16="http://schemas.microsoft.com/office/drawing/2014/main" val="3505229905"/>
                  </a:ext>
                </a:extLst>
              </a:tr>
              <a:tr h="543248">
                <a:tc>
                  <a:txBody>
                    <a:bodyPr/>
                    <a:lstStyle/>
                    <a:p>
                      <a:r>
                        <a:rPr lang="en-US" sz="1400" b="1" dirty="0">
                          <a:latin typeface="Arial" panose="020B0604020202020204" pitchFamily="34" charset="0"/>
                          <a:cs typeface="Arial" panose="020B0604020202020204" pitchFamily="34" charset="0"/>
                        </a:rPr>
                        <a:t>Sub-activity title </a:t>
                      </a:r>
                    </a:p>
                  </a:txBody>
                  <a:tcPr/>
                </a:tc>
                <a:tc gridSpan="4">
                  <a:txBody>
                    <a:bodyPr/>
                    <a:lstStyle/>
                    <a:p>
                      <a:r>
                        <a:rPr lang="en-GB" sz="1400" i="1" kern="1200" dirty="0">
                          <a:solidFill>
                            <a:schemeClr val="dk1"/>
                          </a:solidFill>
                          <a:effectLst/>
                          <a:latin typeface="Arial" panose="020B0604020202020204" pitchFamily="34" charset="0"/>
                          <a:ea typeface="+mn-ea"/>
                          <a:cs typeface="Arial" panose="020B0604020202020204" pitchFamily="34" charset="0"/>
                        </a:rPr>
                        <a:t>Identify and assess delivery pathways of sustainable intensification practices/technologies to leverage and engage with existent initiatives including Government extension systems</a:t>
                      </a:r>
                      <a:endParaRPr lang="en-US" sz="14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657507">
                <a:tc>
                  <a:txBody>
                    <a:bodyPr/>
                    <a:lstStyle/>
                    <a:p>
                      <a:r>
                        <a:rPr lang="en-US" sz="1400" b="1" dirty="0">
                          <a:latin typeface="Arial" panose="020B0604020202020204" pitchFamily="34" charset="0"/>
                          <a:cs typeface="Arial" panose="020B0604020202020204" pitchFamily="34" charset="0"/>
                        </a:rPr>
                        <a:t>Location/sites </a:t>
                      </a:r>
                    </a:p>
                    <a:p>
                      <a:r>
                        <a:rPr lang="en-US" sz="1400" b="1" dirty="0">
                          <a:latin typeface="Arial" panose="020B0604020202020204" pitchFamily="34" charset="0"/>
                          <a:cs typeface="Arial" panose="020B0604020202020204" pitchFamily="34" charset="0"/>
                        </a:rPr>
                        <a:t>for sub-activity</a:t>
                      </a:r>
                    </a:p>
                  </a:txBody>
                  <a:tcPr/>
                </a:tc>
                <a:tc gridSpan="4">
                  <a:txBody>
                    <a:bodyPr/>
                    <a:lstStyle/>
                    <a:p>
                      <a:r>
                        <a:rPr lang="en-US" sz="1400" kern="1200" dirty="0">
                          <a:solidFill>
                            <a:schemeClr val="dk1"/>
                          </a:solidFill>
                          <a:effectLst/>
                          <a:latin typeface="Arial" panose="020B0604020202020204" pitchFamily="34" charset="0"/>
                          <a:ea typeface="+mn-ea"/>
                          <a:cs typeface="Arial" panose="020B0604020202020204" pitchFamily="34" charset="0"/>
                        </a:rPr>
                        <a:t>1. </a:t>
                      </a:r>
                      <a:r>
                        <a:rPr lang="en-US" sz="1400" kern="1200" dirty="0" err="1">
                          <a:solidFill>
                            <a:schemeClr val="dk1"/>
                          </a:solidFill>
                          <a:effectLst/>
                          <a:latin typeface="Arial" panose="020B0604020202020204" pitchFamily="34" charset="0"/>
                          <a:ea typeface="+mn-ea"/>
                          <a:cs typeface="Arial" panose="020B0604020202020204" pitchFamily="34" charset="0"/>
                        </a:rPr>
                        <a:t>Zanko</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Goli</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Duosa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Nator</a:t>
                      </a:r>
                      <a:r>
                        <a:rPr lang="en-US" sz="1400" kern="1200" dirty="0">
                          <a:solidFill>
                            <a:schemeClr val="dk1"/>
                          </a:solidFill>
                          <a:effectLst/>
                          <a:latin typeface="Arial" panose="020B0604020202020204" pitchFamily="34" charset="0"/>
                          <a:ea typeface="+mn-ea"/>
                          <a:cs typeface="Arial" panose="020B0604020202020204" pitchFamily="34" charset="0"/>
                        </a:rPr>
                        <a:t> of </a:t>
                      </a:r>
                      <a:r>
                        <a:rPr lang="en-US" sz="1400" kern="1200" dirty="0" err="1">
                          <a:solidFill>
                            <a:schemeClr val="dk1"/>
                          </a:solidFill>
                          <a:effectLst/>
                          <a:latin typeface="Arial" panose="020B0604020202020204" pitchFamily="34" charset="0"/>
                          <a:ea typeface="+mn-ea"/>
                          <a:cs typeface="Arial" panose="020B0604020202020204" pitchFamily="34" charset="0"/>
                        </a:rPr>
                        <a:t>Wa</a:t>
                      </a:r>
                      <a:r>
                        <a:rPr lang="en-US" sz="1400" kern="1200" dirty="0">
                          <a:solidFill>
                            <a:schemeClr val="dk1"/>
                          </a:solidFill>
                          <a:effectLst/>
                          <a:latin typeface="Arial" panose="020B0604020202020204" pitchFamily="34" charset="0"/>
                          <a:ea typeface="+mn-ea"/>
                          <a:cs typeface="Arial" panose="020B0604020202020204" pitchFamily="34" charset="0"/>
                        </a:rPr>
                        <a:t> West and </a:t>
                      </a:r>
                      <a:r>
                        <a:rPr lang="en-US" sz="1400" kern="1200" dirty="0" err="1">
                          <a:solidFill>
                            <a:schemeClr val="dk1"/>
                          </a:solidFill>
                          <a:effectLst/>
                          <a:latin typeface="Arial" panose="020B0604020202020204" pitchFamily="34" charset="0"/>
                          <a:ea typeface="+mn-ea"/>
                          <a:cs typeface="Arial" panose="020B0604020202020204" pitchFamily="34" charset="0"/>
                        </a:rPr>
                        <a:t>Nadowli-Kaleo</a:t>
                      </a:r>
                      <a:r>
                        <a:rPr lang="en-US" sz="1400" kern="1200" dirty="0">
                          <a:solidFill>
                            <a:schemeClr val="dk1"/>
                          </a:solidFill>
                          <a:effectLst/>
                          <a:latin typeface="Arial" panose="020B0604020202020204" pitchFamily="34" charset="0"/>
                          <a:ea typeface="+mn-ea"/>
                          <a:cs typeface="Arial" panose="020B0604020202020204" pitchFamily="34" charset="0"/>
                        </a:rPr>
                        <a:t> districts,</a:t>
                      </a:r>
                      <a:r>
                        <a:rPr lang="en-US" sz="1400" kern="1200" baseline="0" dirty="0">
                          <a:solidFill>
                            <a:schemeClr val="dk1"/>
                          </a:solidFill>
                          <a:effectLst/>
                          <a:latin typeface="Arial" panose="020B0604020202020204" pitchFamily="34" charset="0"/>
                          <a:ea typeface="+mn-ea"/>
                          <a:cs typeface="Arial" panose="020B0604020202020204" pitchFamily="34" charset="0"/>
                        </a:rPr>
                        <a:t> </a:t>
                      </a:r>
                      <a:r>
                        <a:rPr lang="en-US" sz="1400" kern="1200" dirty="0">
                          <a:solidFill>
                            <a:schemeClr val="dk1"/>
                          </a:solidFill>
                          <a:effectLst/>
                          <a:latin typeface="Arial" panose="020B0604020202020204" pitchFamily="34" charset="0"/>
                          <a:ea typeface="+mn-ea"/>
                          <a:cs typeface="Arial" panose="020B0604020202020204" pitchFamily="34" charset="0"/>
                        </a:rPr>
                        <a:t>Upper West Region 2. </a:t>
                      </a:r>
                      <a:r>
                        <a:rPr lang="en-US" sz="1400" kern="1200" dirty="0" err="1">
                          <a:solidFill>
                            <a:schemeClr val="dk1"/>
                          </a:solidFill>
                          <a:effectLst/>
                          <a:latin typeface="Arial" panose="020B0604020202020204" pitchFamily="34" charset="0"/>
                          <a:ea typeface="+mn-ea"/>
                          <a:cs typeface="Arial" panose="020B0604020202020204" pitchFamily="34" charset="0"/>
                        </a:rPr>
                        <a:t>Nyangua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Gia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Samoligo</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Nantaga</a:t>
                      </a:r>
                      <a:r>
                        <a:rPr lang="en-US" sz="1400" kern="1200" dirty="0">
                          <a:solidFill>
                            <a:schemeClr val="dk1"/>
                          </a:solidFill>
                          <a:effectLst/>
                          <a:latin typeface="Arial" panose="020B0604020202020204" pitchFamily="34" charset="0"/>
                          <a:ea typeface="+mn-ea"/>
                          <a:cs typeface="Arial" panose="020B0604020202020204" pitchFamily="34" charset="0"/>
                        </a:rPr>
                        <a:t> communities of </a:t>
                      </a:r>
                      <a:r>
                        <a:rPr lang="en-US" sz="1400" kern="1200" dirty="0" err="1">
                          <a:solidFill>
                            <a:schemeClr val="dk1"/>
                          </a:solidFill>
                          <a:effectLst/>
                          <a:latin typeface="Arial" panose="020B0604020202020204" pitchFamily="34" charset="0"/>
                          <a:ea typeface="+mn-ea"/>
                          <a:cs typeface="Arial" panose="020B0604020202020204" pitchFamily="34" charset="0"/>
                        </a:rPr>
                        <a:t>Kassena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Nankana</a:t>
                      </a:r>
                      <a:r>
                        <a:rPr lang="en-US" sz="1400" kern="1200" dirty="0">
                          <a:solidFill>
                            <a:schemeClr val="dk1"/>
                          </a:solidFill>
                          <a:effectLst/>
                          <a:latin typeface="Arial" panose="020B0604020202020204" pitchFamily="34" charset="0"/>
                          <a:ea typeface="+mn-ea"/>
                          <a:cs typeface="Arial" panose="020B0604020202020204" pitchFamily="34" charset="0"/>
                        </a:rPr>
                        <a:t> and Bongo districts,</a:t>
                      </a:r>
                      <a:r>
                        <a:rPr lang="en-US" sz="1400" kern="1200" baseline="0" dirty="0">
                          <a:solidFill>
                            <a:schemeClr val="dk1"/>
                          </a:solidFill>
                          <a:effectLst/>
                          <a:latin typeface="Arial" panose="020B0604020202020204" pitchFamily="34" charset="0"/>
                          <a:ea typeface="+mn-ea"/>
                          <a:cs typeface="Arial" panose="020B0604020202020204" pitchFamily="34" charset="0"/>
                        </a:rPr>
                        <a:t> </a:t>
                      </a:r>
                      <a:r>
                        <a:rPr lang="en-US" sz="1400" kern="1200" dirty="0">
                          <a:solidFill>
                            <a:schemeClr val="dk1"/>
                          </a:solidFill>
                          <a:effectLst/>
                          <a:latin typeface="Arial" panose="020B0604020202020204" pitchFamily="34" charset="0"/>
                          <a:ea typeface="+mn-ea"/>
                          <a:cs typeface="Arial" panose="020B0604020202020204" pitchFamily="34" charset="0"/>
                        </a:rPr>
                        <a:t>Upper East Region</a:t>
                      </a:r>
                      <a:r>
                        <a:rPr lang="en-US" sz="1400" kern="1200" baseline="0" dirty="0">
                          <a:solidFill>
                            <a:schemeClr val="dk1"/>
                          </a:solidFill>
                          <a:effectLst/>
                          <a:latin typeface="Arial" panose="020B0604020202020204" pitchFamily="34" charset="0"/>
                          <a:ea typeface="+mn-ea"/>
                          <a:cs typeface="Arial" panose="020B0604020202020204" pitchFamily="34" charset="0"/>
                        </a:rPr>
                        <a:t> 3. </a:t>
                      </a:r>
                      <a:r>
                        <a:rPr lang="en-US" sz="1400" kern="1200" dirty="0" err="1">
                          <a:solidFill>
                            <a:schemeClr val="dk1"/>
                          </a:solidFill>
                          <a:effectLst/>
                          <a:latin typeface="Arial" panose="020B0604020202020204" pitchFamily="34" charset="0"/>
                          <a:ea typeface="+mn-ea"/>
                          <a:cs typeface="Arial" panose="020B0604020202020204" pitchFamily="34" charset="0"/>
                        </a:rPr>
                        <a:t>Langa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Tingoli</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Cheyohi</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Moglaa</a:t>
                      </a:r>
                      <a:r>
                        <a:rPr lang="en-US" sz="1400" kern="1200" dirty="0">
                          <a:solidFill>
                            <a:schemeClr val="dk1"/>
                          </a:solidFill>
                          <a:effectLst/>
                          <a:latin typeface="Arial" panose="020B0604020202020204" pitchFamily="34" charset="0"/>
                          <a:ea typeface="+mn-ea"/>
                          <a:cs typeface="Arial" panose="020B0604020202020204" pitchFamily="34" charset="0"/>
                        </a:rPr>
                        <a:t>, </a:t>
                      </a:r>
                      <a:r>
                        <a:rPr lang="en-US" sz="1400" kern="1200" dirty="0" err="1">
                          <a:solidFill>
                            <a:schemeClr val="dk1"/>
                          </a:solidFill>
                          <a:effectLst/>
                          <a:latin typeface="Arial" panose="020B0604020202020204" pitchFamily="34" charset="0"/>
                          <a:ea typeface="+mn-ea"/>
                          <a:cs typeface="Arial" panose="020B0604020202020204" pitchFamily="34" charset="0"/>
                        </a:rPr>
                        <a:t>Kpachi</a:t>
                      </a:r>
                      <a:r>
                        <a:rPr lang="en-US" sz="1400" kern="1200" dirty="0">
                          <a:solidFill>
                            <a:schemeClr val="dk1"/>
                          </a:solidFill>
                          <a:effectLst/>
                          <a:latin typeface="Arial" panose="020B0604020202020204" pitchFamily="34" charset="0"/>
                          <a:ea typeface="+mn-ea"/>
                          <a:cs typeface="Arial" panose="020B0604020202020204" pitchFamily="34" charset="0"/>
                        </a:rPr>
                        <a:t> communities of the </a:t>
                      </a:r>
                      <a:r>
                        <a:rPr lang="en-US" sz="1400" kern="1200" dirty="0" err="1">
                          <a:solidFill>
                            <a:schemeClr val="dk1"/>
                          </a:solidFill>
                          <a:effectLst/>
                          <a:latin typeface="Arial" panose="020B0604020202020204" pitchFamily="34" charset="0"/>
                          <a:ea typeface="+mn-ea"/>
                          <a:cs typeface="Arial" panose="020B0604020202020204" pitchFamily="34" charset="0"/>
                        </a:rPr>
                        <a:t>Savelugu</a:t>
                      </a:r>
                      <a:r>
                        <a:rPr lang="en-US" sz="1400" kern="1200" dirty="0">
                          <a:solidFill>
                            <a:schemeClr val="dk1"/>
                          </a:solidFill>
                          <a:effectLst/>
                          <a:latin typeface="Arial" panose="020B0604020202020204" pitchFamily="34" charset="0"/>
                          <a:ea typeface="+mn-ea"/>
                          <a:cs typeface="Arial" panose="020B0604020202020204" pitchFamily="34" charset="0"/>
                        </a:rPr>
                        <a:t> and </a:t>
                      </a:r>
                      <a:r>
                        <a:rPr lang="en-US" sz="1400" kern="1200" dirty="0" err="1">
                          <a:solidFill>
                            <a:schemeClr val="dk1"/>
                          </a:solidFill>
                          <a:effectLst/>
                          <a:latin typeface="Arial" panose="020B0604020202020204" pitchFamily="34" charset="0"/>
                          <a:ea typeface="+mn-ea"/>
                          <a:cs typeface="Arial" panose="020B0604020202020204" pitchFamily="34" charset="0"/>
                        </a:rPr>
                        <a:t>Tolon</a:t>
                      </a:r>
                      <a:r>
                        <a:rPr lang="en-US" sz="1400" kern="1200" dirty="0">
                          <a:solidFill>
                            <a:schemeClr val="dk1"/>
                          </a:solidFill>
                          <a:effectLst/>
                          <a:latin typeface="Arial" panose="020B0604020202020204" pitchFamily="34" charset="0"/>
                          <a:ea typeface="+mn-ea"/>
                          <a:cs typeface="Arial" panose="020B0604020202020204" pitchFamily="34" charset="0"/>
                        </a:rPr>
                        <a:t> districts, Northern Region</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87986">
                <a:tc>
                  <a:txBody>
                    <a:bodyPr/>
                    <a:lstStyle/>
                    <a:p>
                      <a:r>
                        <a:rPr lang="en-US" sz="1400" b="1" dirty="0">
                          <a:latin typeface="Arial" panose="020B0604020202020204" pitchFamily="34" charset="0"/>
                          <a:cs typeface="Arial" panose="020B0604020202020204" pitchFamily="34" charset="0"/>
                        </a:rPr>
                        <a:t>Implementation timeframe (start/end date)</a:t>
                      </a:r>
                    </a:p>
                  </a:txBody>
                  <a:tcPr/>
                </a:tc>
                <a:tc gridSpan="4">
                  <a:txBody>
                    <a:bodyPr/>
                    <a:lstStyle/>
                    <a:p>
                      <a:r>
                        <a:rPr lang="en-US" sz="1400" dirty="0">
                          <a:latin typeface="Arial" panose="020B0604020202020204" pitchFamily="34" charset="0"/>
                          <a:cs typeface="Arial" panose="020B0604020202020204" pitchFamily="34" charset="0"/>
                        </a:rPr>
                        <a:t>September 2018 to August 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824839">
                <a:tc>
                  <a:txBody>
                    <a:bodyPr/>
                    <a:lstStyle/>
                    <a:p>
                      <a:r>
                        <a:rPr lang="en-US" sz="1400" b="1" dirty="0">
                          <a:latin typeface="Arial" panose="020B0604020202020204" pitchFamily="34" charset="0"/>
                          <a:cs typeface="Arial" panose="020B0604020202020204" pitchFamily="34" charset="0"/>
                        </a:rPr>
                        <a:t>Deliverables achieved</a:t>
                      </a:r>
                    </a:p>
                  </a:txBody>
                  <a:tcPr/>
                </a:tc>
                <a:tc gridSpan="3">
                  <a:txBody>
                    <a:bodyPr/>
                    <a:lstStyle/>
                    <a:p>
                      <a:pPr marL="228600" indent="-228600">
                        <a:buFont typeface="+mj-lt"/>
                        <a:buAutoNum type="arabicPeriod"/>
                      </a:pPr>
                      <a:r>
                        <a:rPr lang="en-US" sz="1400" dirty="0">
                          <a:latin typeface="Arial" panose="020B0604020202020204" pitchFamily="34" charset="0"/>
                          <a:cs typeface="Arial" panose="020B0604020202020204" pitchFamily="34" charset="0"/>
                        </a:rPr>
                        <a:t>First</a:t>
                      </a:r>
                      <a:r>
                        <a:rPr lang="en-US" sz="1400" baseline="0" dirty="0">
                          <a:latin typeface="Arial" panose="020B0604020202020204" pitchFamily="34" charset="0"/>
                          <a:cs typeface="Arial" panose="020B0604020202020204" pitchFamily="34" charset="0"/>
                        </a:rPr>
                        <a:t> interim report (research </a:t>
                      </a:r>
                      <a:r>
                        <a:rPr lang="en-US" sz="1400" baseline="0" dirty="0" err="1">
                          <a:latin typeface="Arial" panose="020B0604020202020204" pitchFamily="34" charset="0"/>
                          <a:cs typeface="Arial" panose="020B0604020202020204" pitchFamily="34" charset="0"/>
                        </a:rPr>
                        <a:t>conceptualisation</a:t>
                      </a:r>
                      <a:r>
                        <a:rPr lang="en-US" sz="1400" baseline="0" dirty="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228600" indent="-228600">
                        <a:buFont typeface="+mj-lt"/>
                        <a:buAutoNum type="arabicPeriod"/>
                      </a:pPr>
                      <a:r>
                        <a:rPr lang="en-US" sz="1400" dirty="0">
                          <a:latin typeface="Arial" panose="020B0604020202020204" pitchFamily="34" charset="0"/>
                          <a:cs typeface="Arial" panose="020B0604020202020204" pitchFamily="34" charset="0"/>
                        </a:rPr>
                        <a:t>Second</a:t>
                      </a:r>
                      <a:r>
                        <a:rPr lang="en-US" sz="1400" baseline="0" dirty="0">
                          <a:latin typeface="Arial" panose="020B0604020202020204" pitchFamily="34" charset="0"/>
                          <a:cs typeface="Arial" panose="020B0604020202020204" pitchFamily="34" charset="0"/>
                        </a:rPr>
                        <a:t> interim report (insights on delivery pathways and stakeholders involved)</a:t>
                      </a:r>
                      <a:endParaRPr lang="en-US" sz="1400" dirty="0">
                        <a:latin typeface="Arial" panose="020B0604020202020204" pitchFamily="34" charset="0"/>
                        <a:cs typeface="Arial" panose="020B0604020202020204" pitchFamily="34" charset="0"/>
                      </a:endParaRPr>
                    </a:p>
                    <a:p>
                      <a:pPr marL="228600" indent="-228600">
                        <a:buFont typeface="+mj-lt"/>
                        <a:buAutoNum type="arabicPeriod"/>
                      </a:pPr>
                      <a:r>
                        <a:rPr lang="en-US" sz="1400" dirty="0">
                          <a:latin typeface="Arial" panose="020B0604020202020204" pitchFamily="34" charset="0"/>
                          <a:cs typeface="Arial" panose="020B0604020202020204" pitchFamily="34" charset="0"/>
                        </a:rPr>
                        <a:t>Financial report</a:t>
                      </a:r>
                      <a:r>
                        <a:rPr lang="en-US" sz="1400" baseline="0" dirty="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400" dirty="0">
                          <a:latin typeface="Arial" panose="020B0604020202020204" pitchFamily="34" charset="0"/>
                          <a:cs typeface="Arial" panose="020B0604020202020204" pitchFamily="34" charset="0"/>
                        </a:rPr>
                        <a:t>_ _ _</a:t>
                      </a:r>
                    </a:p>
                    <a:p>
                      <a:pPr marL="228600" indent="-228600">
                        <a:buFont typeface="+mj-lt"/>
                        <a:buAutoNum type="arabicPeriod" startAt="4"/>
                      </a:pPr>
                      <a:r>
                        <a:rPr lang="en-US" sz="1400" dirty="0">
                          <a:latin typeface="Arial" panose="020B0604020202020204" pitchFamily="34" charset="0"/>
                          <a:cs typeface="Arial" panose="020B0604020202020204" pitchFamily="34" charset="0"/>
                        </a:rPr>
                        <a:t>_ _ _</a:t>
                      </a:r>
                    </a:p>
                    <a:p>
                      <a:pPr marL="228600" indent="-228600">
                        <a:buFont typeface="+mj-lt"/>
                        <a:buAutoNum type="arabicPeriod" startAt="4"/>
                      </a:pPr>
                      <a:r>
                        <a:rPr lang="en-US" sz="1400" dirty="0">
                          <a:latin typeface="Arial" panose="020B0604020202020204" pitchFamily="34" charset="0"/>
                          <a:cs typeface="Arial" panose="020B0604020202020204" pitchFamily="34" charset="0"/>
                        </a:rPr>
                        <a:t>_ _ _</a:t>
                      </a:r>
                    </a:p>
                  </a:txBody>
                  <a:tcPr/>
                </a:tc>
                <a:extLst>
                  <a:ext uri="{0D108BD9-81ED-4DB2-BD59-A6C34878D82A}">
                    <a16:rowId xmlns:a16="http://schemas.microsoft.com/office/drawing/2014/main" val="3087860269"/>
                  </a:ext>
                </a:extLst>
              </a:tr>
              <a:tr h="882346">
                <a:tc>
                  <a:txBody>
                    <a:bodyPr/>
                    <a:lstStyle/>
                    <a:p>
                      <a:r>
                        <a:rPr lang="en-US" sz="1400" b="1" dirty="0">
                          <a:latin typeface="Arial" panose="020B0604020202020204" pitchFamily="34" charset="0"/>
                          <a:cs typeface="Arial" panose="020B0604020202020204" pitchFamily="34" charset="0"/>
                        </a:rPr>
                        <a:t>S.I. domain and indicators for which data was collected – indicate metric and scale</a:t>
                      </a:r>
                    </a:p>
                  </a:txBody>
                  <a:tcPr/>
                </a:tc>
                <a:tc gridSpan="3">
                  <a:txBody>
                    <a:bodyPr/>
                    <a:lstStyle/>
                    <a:p>
                      <a:pPr marL="228600" indent="-228600">
                        <a:buFont typeface="+mj-lt"/>
                        <a:buAutoNum type="arabicPeriod"/>
                      </a:pPr>
                      <a:r>
                        <a:rPr lang="en-US" sz="1400" b="1" dirty="0">
                          <a:latin typeface="Arial" panose="020B0604020202020204" pitchFamily="34" charset="0"/>
                          <a:cs typeface="Arial" panose="020B0604020202020204" pitchFamily="34" charset="0"/>
                        </a:rPr>
                        <a:t>Social</a:t>
                      </a:r>
                      <a:r>
                        <a:rPr lang="en-US" sz="1400" dirty="0">
                          <a:latin typeface="Arial" panose="020B0604020202020204" pitchFamily="34" charset="0"/>
                          <a:cs typeface="Arial" panose="020B0604020202020204" pitchFamily="34" charset="0"/>
                        </a:rPr>
                        <a:t>-</a:t>
                      </a:r>
                      <a:r>
                        <a:rPr lang="en-GB" sz="1400" kern="1200" dirty="0">
                          <a:solidFill>
                            <a:schemeClr val="dk1"/>
                          </a:solidFill>
                          <a:effectLst/>
                          <a:latin typeface="Arial" panose="020B0604020202020204" pitchFamily="34" charset="0"/>
                          <a:ea typeface="+mn-ea"/>
                          <a:cs typeface="Arial" panose="020B0604020202020204" pitchFamily="34" charset="0"/>
                        </a:rPr>
                        <a:t>social cohesion,</a:t>
                      </a:r>
                      <a:r>
                        <a:rPr lang="en-GB" sz="1400" kern="1200" baseline="0" dirty="0">
                          <a:solidFill>
                            <a:schemeClr val="dk1"/>
                          </a:solidFill>
                          <a:effectLst/>
                          <a:latin typeface="Arial" panose="020B0604020202020204" pitchFamily="34" charset="0"/>
                          <a:ea typeface="+mn-ea"/>
                          <a:cs typeface="Arial" panose="020B0604020202020204" pitchFamily="34" charset="0"/>
                        </a:rPr>
                        <a:t> p</a:t>
                      </a:r>
                      <a:r>
                        <a:rPr lang="en-GB" sz="1400" kern="1200" dirty="0">
                          <a:solidFill>
                            <a:schemeClr val="dk1"/>
                          </a:solidFill>
                          <a:effectLst/>
                          <a:latin typeface="Arial" panose="020B0604020202020204" pitchFamily="34" charset="0"/>
                          <a:ea typeface="+mn-ea"/>
                          <a:cs typeface="Arial" panose="020B0604020202020204" pitchFamily="34" charset="0"/>
                        </a:rPr>
                        <a:t>articipation in community activities- community level (%)</a:t>
                      </a:r>
                      <a:endParaRPr lang="en-US" sz="14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GB" sz="1400" b="1" kern="1200" dirty="0">
                          <a:solidFill>
                            <a:schemeClr val="dk1"/>
                          </a:solidFill>
                          <a:effectLst/>
                          <a:latin typeface="Arial" panose="020B0604020202020204" pitchFamily="34" charset="0"/>
                          <a:ea typeface="+mn-ea"/>
                          <a:cs typeface="Arial" panose="020B0604020202020204" pitchFamily="34" charset="0"/>
                        </a:rPr>
                        <a:t>Human</a:t>
                      </a:r>
                      <a:r>
                        <a:rPr lang="en-GB" sz="1400" kern="1200" dirty="0">
                          <a:solidFill>
                            <a:schemeClr val="dk1"/>
                          </a:solidFill>
                          <a:effectLst/>
                          <a:latin typeface="Arial" panose="020B0604020202020204" pitchFamily="34" charset="0"/>
                          <a:ea typeface="+mn-ea"/>
                          <a:cs typeface="Arial" panose="020B0604020202020204" pitchFamily="34" charset="0"/>
                        </a:rPr>
                        <a:t>- Capacity to experiment and innovate, district and community levels (%)</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09533273"/>
                  </a:ext>
                </a:extLst>
              </a:tr>
              <a:tr h="613829">
                <a:tc>
                  <a:txBody>
                    <a:bodyPr/>
                    <a:lstStyle/>
                    <a:p>
                      <a:r>
                        <a:rPr lang="en-US" sz="1400" b="1" dirty="0">
                          <a:latin typeface="Arial" panose="020B0604020202020204" pitchFamily="34" charset="0"/>
                          <a:cs typeface="Arial" panose="020B0604020202020204" pitchFamily="34" charset="0"/>
                        </a:rPr>
                        <a:t>Research team involved</a:t>
                      </a:r>
                    </a:p>
                  </a:txBody>
                  <a:tcPr/>
                </a:tc>
                <a:tc gridSpan="3">
                  <a:txBody>
                    <a:bodyPr/>
                    <a:lstStyle/>
                    <a:p>
                      <a:pPr marL="228600" indent="-228600">
                        <a:buFont typeface="+mj-lt"/>
                        <a:buAutoNum type="arabicPeriod"/>
                      </a:pPr>
                      <a:r>
                        <a:rPr lang="en-US" sz="1400" dirty="0">
                          <a:latin typeface="Arial" panose="020B0604020202020204" pitchFamily="34" charset="0"/>
                          <a:cs typeface="Arial" panose="020B0604020202020204" pitchFamily="34" charset="0"/>
                        </a:rPr>
                        <a:t>Charity</a:t>
                      </a:r>
                    </a:p>
                    <a:p>
                      <a:pPr marL="228600" indent="-228600">
                        <a:buFont typeface="+mj-lt"/>
                        <a:buAutoNum type="arabicPeriod"/>
                      </a:pPr>
                      <a:r>
                        <a:rPr lang="en-US" sz="1400" dirty="0">
                          <a:latin typeface="Arial" panose="020B0604020202020204" pitchFamily="34" charset="0"/>
                          <a:cs typeface="Arial" panose="020B0604020202020204" pitchFamily="34" charset="0"/>
                        </a:rPr>
                        <a:t>Maame</a:t>
                      </a:r>
                      <a:r>
                        <a:rPr lang="en-US" sz="1400" baseline="0" dirty="0">
                          <a:latin typeface="Arial" panose="020B0604020202020204" pitchFamily="34" charset="0"/>
                          <a:cs typeface="Arial" panose="020B0604020202020204" pitchFamily="34" charset="0"/>
                        </a:rPr>
                        <a:t> </a:t>
                      </a:r>
                      <a:r>
                        <a:rPr lang="en-US" sz="1400" baseline="0" dirty="0" err="1">
                          <a:latin typeface="Arial" panose="020B0604020202020204" pitchFamily="34" charset="0"/>
                          <a:cs typeface="Arial" panose="020B0604020202020204" pitchFamily="34" charset="0"/>
                        </a:rPr>
                        <a:t>Dokua</a:t>
                      </a:r>
                      <a:r>
                        <a:rPr lang="en-US" sz="1400" baseline="0" dirty="0">
                          <a:latin typeface="Arial" panose="020B0604020202020204" pitchFamily="34" charset="0"/>
                          <a:cs typeface="Arial" panose="020B0604020202020204" pitchFamily="34" charset="0"/>
                        </a:rPr>
                        <a:t> </a:t>
                      </a:r>
                      <a:r>
                        <a:rPr lang="en-US" sz="1400" baseline="0" dirty="0" err="1">
                          <a:latin typeface="Arial" panose="020B0604020202020204" pitchFamily="34" charset="0"/>
                          <a:cs typeface="Arial" panose="020B0604020202020204" pitchFamily="34" charset="0"/>
                        </a:rPr>
                        <a:t>Addo</a:t>
                      </a:r>
                      <a:endParaRPr lang="en-US" sz="1400" baseline="0" dirty="0">
                        <a:latin typeface="Arial" panose="020B0604020202020204" pitchFamily="34" charset="0"/>
                        <a:cs typeface="Arial" panose="020B0604020202020204" pitchFamily="34" charset="0"/>
                      </a:endParaRPr>
                    </a:p>
                    <a:p>
                      <a:pPr marL="228600" indent="-228600">
                        <a:buFont typeface="+mj-lt"/>
                        <a:buAutoNum type="arabicPeriod"/>
                      </a:pPr>
                      <a:r>
                        <a:rPr lang="en-US" sz="1400" baseline="0" dirty="0">
                          <a:latin typeface="Arial" panose="020B0604020202020204" pitchFamily="34" charset="0"/>
                          <a:cs typeface="Arial" panose="020B0604020202020204" pitchFamily="34" charset="0"/>
                        </a:rPr>
                        <a:t>Mavis</a:t>
                      </a:r>
                      <a:endParaRPr lang="en-US" sz="14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52771777"/>
                  </a:ext>
                </a:extLst>
              </a:tr>
              <a:tr h="9778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Farming systems research perspective (how this work was interacted with other sub-activities)</a:t>
                      </a:r>
                    </a:p>
                  </a:txBody>
                  <a:tcPr/>
                </a:tc>
                <a:tc gridSpan="3">
                  <a:txBody>
                    <a:bodyPr/>
                    <a:lstStyle/>
                    <a:p>
                      <a:pPr marL="228600" indent="-228600">
                        <a:buFont typeface="+mj-lt"/>
                        <a:buAutoNum type="arabicPeriod"/>
                      </a:pPr>
                      <a:r>
                        <a:rPr lang="en-US" sz="1400" dirty="0">
                          <a:latin typeface="Arial" panose="020B0604020202020204" pitchFamily="34" charset="0"/>
                          <a:cs typeface="Arial" panose="020B0604020202020204" pitchFamily="34" charset="0"/>
                        </a:rPr>
                        <a:t>Cuts across all the different sub-activities </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0" y="1295400"/>
            <a:ext cx="9144000" cy="5562600"/>
          </a:xfrm>
        </p:spPr>
        <p:txBody>
          <a:bodyPr/>
          <a:lstStyle/>
          <a:p>
            <a:pPr algn="ctr"/>
            <a:r>
              <a:rPr lang="en-US" sz="3200" u="sng" dirty="0">
                <a:latin typeface="Arial" panose="020B0604020202020204" pitchFamily="34" charset="0"/>
                <a:cs typeface="Arial" panose="020B0604020202020204" pitchFamily="34" charset="0"/>
              </a:rPr>
              <a:t>Some preliminary findings</a:t>
            </a:r>
          </a:p>
          <a:p>
            <a:endParaRPr lang="en-US" sz="2400" dirty="0">
              <a:latin typeface="Arial" panose="020B0604020202020204" pitchFamily="34" charset="0"/>
              <a:cs typeface="Arial" panose="020B0604020202020204" pitchFamily="34" charset="0"/>
            </a:endParaRPr>
          </a:p>
          <a:p>
            <a:pPr marL="457200" indent="-342900">
              <a:buFont typeface="Arial" panose="020B0604020202020204" pitchFamily="34" charset="0"/>
              <a:buChar char="•"/>
            </a:pPr>
            <a:r>
              <a:rPr lang="en-US" sz="2400" dirty="0">
                <a:latin typeface="Arial" panose="020B0604020202020204" pitchFamily="34" charset="0"/>
                <a:ea typeface="Times New Roman" panose="02020603050405020304" pitchFamily="18" charset="0"/>
                <a:cs typeface="Arial" panose="020B0604020202020204" pitchFamily="34" charset="0"/>
              </a:rPr>
              <a:t>Common SI technologies/practices: row planting, dry season irrigation, food fortification, use of improved seeds, cowpea living mulch under maize, provision of donkeys for women to cart manure, intercropping of maize and cowpea or millet, crop-livestock integration, maize leaf stripping and groundnut spacing</a:t>
            </a:r>
          </a:p>
          <a:p>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457200" indent="-342900">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Stakeholders involved in dissemination of SI technology /practices: </a:t>
            </a:r>
            <a:r>
              <a:rPr lang="en-GB" sz="2400" dirty="0" err="1">
                <a:latin typeface="Arial" panose="020B0604020202020204" pitchFamily="34" charset="0"/>
                <a:ea typeface="Times New Roman" panose="02020603050405020304" pitchFamily="18" charset="0"/>
                <a:cs typeface="Arial" panose="020B0604020202020204" pitchFamily="34" charset="0"/>
              </a:rPr>
              <a:t>MoFA</a:t>
            </a:r>
            <a:r>
              <a:rPr lang="en-GB" sz="2400" dirty="0">
                <a:latin typeface="Arial" panose="020B0604020202020204" pitchFamily="34" charset="0"/>
                <a:ea typeface="Times New Roman" panose="02020603050405020304" pitchFamily="18" charset="0"/>
                <a:cs typeface="Arial" panose="020B0604020202020204" pitchFamily="34" charset="0"/>
              </a:rPr>
              <a:t> extension, development partner organisations and projects, NGOs/CSOs, media, farmer groups, national agricultural research systems. </a:t>
            </a: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457200" indent="-342900">
              <a:buFont typeface="Arial" panose="020B0604020202020204" pitchFamily="34" charset="0"/>
              <a:buChar char="•"/>
            </a:pP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indent="-342900">
              <a:buFont typeface="Arial" panose="020B0604020202020204" pitchFamily="34" charset="0"/>
              <a:buChar char="•"/>
            </a:pP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342900">
              <a:buFont typeface="Arial" panose="020B0604020202020204" pitchFamily="34" charset="0"/>
              <a:buChar char="•"/>
            </a:pPr>
            <a:endParaRPr lang="en-US" sz="2400" dirty="0">
              <a:latin typeface="+mn-lt"/>
            </a:endParaRPr>
          </a:p>
          <a:p>
            <a:pPr marL="457200" indent="-342900">
              <a:buFont typeface="Arial" panose="020B0604020202020204" pitchFamily="34" charset="0"/>
              <a:buChar char="•"/>
            </a:pPr>
            <a:endParaRPr lang="en-US" sz="2400" dirty="0">
              <a:latin typeface="+mn-lt"/>
            </a:endParaRPr>
          </a:p>
          <a:p>
            <a:endParaRPr lang="en-US" sz="2400" dirty="0">
              <a:latin typeface="+mn-lt"/>
            </a:endParaRPr>
          </a:p>
        </p:txBody>
      </p:sp>
    </p:spTree>
    <p:extLst>
      <p:ext uri="{BB962C8B-B14F-4D97-AF65-F5344CB8AC3E}">
        <p14:creationId xmlns:p14="http://schemas.microsoft.com/office/powerpoint/2010/main" val="3086831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371600"/>
            <a:ext cx="9144000" cy="5486400"/>
          </a:xfrm>
        </p:spPr>
        <p:txBody>
          <a:bodyPr/>
          <a:lstStyle/>
          <a:p>
            <a:pPr marL="457200" indent="-342900">
              <a:buFont typeface="Arial" panose="020B0604020202020204" pitchFamily="34" charset="0"/>
              <a:buChar char="•"/>
            </a:pPr>
            <a:r>
              <a:rPr lang="en-GB" sz="2800" b="1" dirty="0">
                <a:latin typeface="Arial" panose="020B0604020202020204" pitchFamily="34" charset="0"/>
                <a:ea typeface="Times New Roman" panose="02020603050405020304" pitchFamily="18" charset="0"/>
                <a:cs typeface="Arial" panose="020B0604020202020204" pitchFamily="34" charset="0"/>
              </a:rPr>
              <a:t>Delivery pathways</a:t>
            </a:r>
            <a:r>
              <a:rPr lang="en-GB" sz="2800" dirty="0">
                <a:latin typeface="Arial" panose="020B0604020202020204" pitchFamily="34" charset="0"/>
                <a:ea typeface="Times New Roman" panose="02020603050405020304" pitchFamily="18" charset="0"/>
                <a:cs typeface="Arial" panose="020B0604020202020204" pitchFamily="34" charset="0"/>
              </a:rPr>
              <a:t>: Demonstrations on experimental plots and farms, technology park as a learning centre, do hands-on training, farmer-to-farmer interaction; information flow through radio and mobile phones; sensitisation and awareness in communities, through use of audio-visuals for local dialect drama and documentaries on information vans</a:t>
            </a:r>
          </a:p>
          <a:p>
            <a:endParaRPr lang="en-GB" sz="2800" dirty="0">
              <a:latin typeface="Arial" panose="020B0604020202020204" pitchFamily="34" charset="0"/>
              <a:ea typeface="Times New Roman" panose="02020603050405020304" pitchFamily="18" charset="0"/>
              <a:cs typeface="Arial" panose="020B0604020202020204" pitchFamily="34" charset="0"/>
            </a:endParaRPr>
          </a:p>
          <a:p>
            <a:pPr marL="457200" indent="-342900">
              <a:buFont typeface="Arial" panose="020B0604020202020204" pitchFamily="34" charset="0"/>
              <a:buChar char="•"/>
            </a:pPr>
            <a:r>
              <a:rPr lang="en-GB" sz="2800" b="1" dirty="0">
                <a:latin typeface="Arial" panose="020B0604020202020204" pitchFamily="34" charset="0"/>
                <a:ea typeface="Times New Roman" panose="02020603050405020304" pitchFamily="18" charset="0"/>
                <a:cs typeface="Arial" panose="020B0604020202020204" pitchFamily="34" charset="0"/>
              </a:rPr>
              <a:t>Constraints to effective dissemination</a:t>
            </a:r>
            <a:r>
              <a:rPr lang="en-GB" sz="2800" dirty="0">
                <a:latin typeface="Arial" panose="020B0604020202020204" pitchFamily="34" charset="0"/>
                <a:ea typeface="Times New Roman" panose="02020603050405020304" pitchFamily="18" charset="0"/>
                <a:cs typeface="Arial" panose="020B0604020202020204" pitchFamily="34" charset="0"/>
              </a:rPr>
              <a:t>: economic, socio-cultural, institutional factors</a:t>
            </a:r>
            <a:endParaRPr lang="en-US" sz="2800" dirty="0">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1835656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219200"/>
            <a:ext cx="9144000" cy="5638800"/>
          </a:xfrm>
        </p:spPr>
        <p:txBody>
          <a:bodyPr/>
          <a:lstStyle/>
          <a:p>
            <a:pPr>
              <a:lnSpc>
                <a:spcPct val="115000"/>
              </a:lnSpc>
              <a:spcAft>
                <a:spcPts val="1000"/>
              </a:spcAft>
            </a:pPr>
            <a:r>
              <a:rPr lang="en-GB" sz="2400" b="1" dirty="0">
                <a:latin typeface="Arial" panose="020B0604020202020204" pitchFamily="34" charset="0"/>
                <a:ea typeface="Times New Roman" panose="02020603050405020304" pitchFamily="18" charset="0"/>
                <a:cs typeface="Arial" panose="020B0604020202020204" pitchFamily="34" charset="0"/>
              </a:rPr>
              <a:t>Opportunities for AR to leverage on</a:t>
            </a:r>
            <a:r>
              <a:rPr lang="en-GB" sz="2400" dirty="0">
                <a:latin typeface="Arial" panose="020B0604020202020204" pitchFamily="34" charset="0"/>
                <a:ea typeface="Times New Roman" panose="02020603050405020304" pitchFamily="18" charset="0"/>
                <a:cs typeface="Arial" panose="020B0604020202020204" pitchFamily="34" charset="0"/>
              </a:rPr>
              <a:t>:</a:t>
            </a:r>
          </a:p>
          <a:p>
            <a:pPr marL="457200" indent="-342900">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Extensive networks and relationships exist between farmers and NGOs/CSOs</a:t>
            </a:r>
          </a:p>
          <a:p>
            <a:pPr marL="457200" indent="-342900">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Regular veterinary services in communities</a:t>
            </a:r>
          </a:p>
          <a:p>
            <a:pPr marL="457200" indent="-342900">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Integration of small ruminants in communities where only crop SI technologies are being promoted</a:t>
            </a:r>
          </a:p>
          <a:p>
            <a:pPr marL="457200" indent="-342900">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Aligning the SI to the current </a:t>
            </a:r>
            <a:r>
              <a:rPr lang="en-GB" sz="2400" dirty="0" err="1">
                <a:latin typeface="Arial" panose="020B0604020202020204" pitchFamily="34" charset="0"/>
                <a:ea typeface="Times New Roman" panose="02020603050405020304" pitchFamily="18" charset="0"/>
                <a:cs typeface="Arial" panose="020B0604020202020204" pitchFamily="34" charset="0"/>
              </a:rPr>
              <a:t>MoFA</a:t>
            </a:r>
            <a:r>
              <a:rPr lang="en-GB" sz="2400" dirty="0">
                <a:latin typeface="Arial" panose="020B0604020202020204" pitchFamily="34" charset="0"/>
                <a:ea typeface="Times New Roman" panose="02020603050405020304" pitchFamily="18" charset="0"/>
                <a:cs typeface="Arial" panose="020B0604020202020204" pitchFamily="34" charset="0"/>
              </a:rPr>
              <a:t> flagship programme (Planting for Food and Jobs)</a:t>
            </a:r>
          </a:p>
          <a:p>
            <a:pPr marL="457200" indent="-342900">
              <a:lnSpc>
                <a:spcPct val="115000"/>
              </a:lnSpc>
              <a:spcAft>
                <a:spcPts val="1000"/>
              </a:spcAft>
              <a:buFont typeface="Arial" panose="020B0604020202020204" pitchFamily="34" charset="0"/>
              <a:buChar char="•"/>
            </a:pPr>
            <a:r>
              <a:rPr lang="en-GB" sz="2400" dirty="0">
                <a:latin typeface="Arial" panose="020B0604020202020204" pitchFamily="34" charset="0"/>
                <a:ea typeface="Times New Roman" panose="02020603050405020304" pitchFamily="18" charset="0"/>
                <a:cs typeface="Arial" panose="020B0604020202020204" pitchFamily="34" charset="0"/>
              </a:rPr>
              <a:t>Inclusion of technologies into district and municipal annual development implementation plans</a:t>
            </a:r>
            <a:endParaRPr lang="en-US" sz="2000" dirty="0">
              <a:latin typeface="Arial" panose="020B0604020202020204" pitchFamily="34" charset="0"/>
              <a:ea typeface="Times New Roman" panose="02020603050405020304" pitchFamily="18" charset="0"/>
              <a:cs typeface="Arial" panose="020B0604020202020204" pitchFamily="34" charset="0"/>
            </a:endParaRPr>
          </a:p>
          <a:p>
            <a:pPr marL="457200" indent="-342900">
              <a:lnSpc>
                <a:spcPct val="115000"/>
              </a:lnSpc>
              <a:spcAft>
                <a:spcPts val="1000"/>
              </a:spcAft>
              <a:buFont typeface="Arial" panose="020B0604020202020204" pitchFamily="34" charset="0"/>
              <a:buChar char="•"/>
            </a:pPr>
            <a:endParaRPr lang="en-GB" sz="24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indent="-342900">
              <a:lnSpc>
                <a:spcPct val="115000"/>
              </a:lnSpc>
              <a:spcAft>
                <a:spcPts val="1000"/>
              </a:spcAft>
              <a:buFont typeface="Arial" panose="020B0604020202020204" pitchFamily="34" charset="0"/>
              <a:buChar char="•"/>
            </a:pPr>
            <a:endParaRPr lang="en-GB" sz="24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indent="-342900">
              <a:lnSpc>
                <a:spcPct val="115000"/>
              </a:lnSpc>
              <a:spcAft>
                <a:spcPts val="1000"/>
              </a:spcAft>
              <a:buFont typeface="Arial" panose="020B0604020202020204" pitchFamily="34" charset="0"/>
              <a:buChar char="•"/>
            </a:pPr>
            <a:endParaRPr lang="en-US" sz="2400" dirty="0">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3" name="Rectangle 2"/>
          <p:cNvSpPr/>
          <p:nvPr/>
        </p:nvSpPr>
        <p:spPr>
          <a:xfrm>
            <a:off x="2286000" y="-6307319"/>
            <a:ext cx="4572000" cy="857671"/>
          </a:xfrm>
          <a:prstGeom prst="rect">
            <a:avLst/>
          </a:prstGeom>
        </p:spPr>
        <p:txBody>
          <a:bodyPr>
            <a:spAutoFit/>
          </a:bodyPr>
          <a:lstStyle/>
          <a:p>
            <a:pPr algn="just">
              <a:lnSpc>
                <a:spcPct val="115000"/>
              </a:lnSpc>
              <a:spcAft>
                <a:spcPts val="10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3958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E26CE0-AB66-4F91-BD00-58CA3546E3E5}">
  <ds:schemaRefs>
    <ds:schemaRef ds:uri="http://schemas.microsoft.com/office/2006/documentManagement/types"/>
    <ds:schemaRef ds:uri="http://schemas.microsoft.com/office/infopath/2007/PartnerControls"/>
    <ds:schemaRef ds:uri="9f5e9607-a28b-487e-b093-da60e75ee109"/>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212</TotalTime>
  <Words>492</Words>
  <Application>Microsoft Macintosh PowerPoint</Application>
  <PresentationFormat>On-screen Show (4:3)</PresentationFormat>
  <Paragraphs>56</Paragraphs>
  <Slides>7</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29</cp:revision>
  <cp:lastPrinted>2011-10-06T11:45:23Z</cp:lastPrinted>
  <dcterms:created xsi:type="dcterms:W3CDTF">2018-05-19T10:21:56Z</dcterms:created>
  <dcterms:modified xsi:type="dcterms:W3CDTF">2019-05-31T15:46:00Z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